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411" autoAdjust="0"/>
  </p:normalViewPr>
  <p:slideViewPr>
    <p:cSldViewPr>
      <p:cViewPr varScale="1">
        <p:scale>
          <a:sx n="57" d="100"/>
          <a:sy n="57" d="100"/>
        </p:scale>
        <p:origin x="2286"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56A122-9C1D-4A21-8A78-8C938AD63AA7}" type="datetimeFigureOut">
              <a:rPr lang="en-US" smtClean="0"/>
              <a:t>3/18/2019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6303F3-99A9-4582-B119-2B58F6F62CC5}" type="slidenum">
              <a:rPr lang="en-US" smtClean="0"/>
              <a:t>‹#›</a:t>
            </a:fld>
            <a:endParaRPr lang="en-US"/>
          </a:p>
        </p:txBody>
      </p:sp>
    </p:spTree>
    <p:extLst>
      <p:ext uri="{BB962C8B-B14F-4D97-AF65-F5344CB8AC3E}">
        <p14:creationId xmlns:p14="http://schemas.microsoft.com/office/powerpoint/2010/main" val="101479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The team</a:t>
            </a:r>
            <a:r>
              <a:rPr lang="en-US" baseline="0" dirty="0" smtClean="0"/>
              <a:t> outlines the procedure to fix the problem and use it to get insight into the needs of the customers. </a:t>
            </a:r>
            <a:endParaRPr lang="en-US" baseline="0" dirty="0" smtClean="0"/>
          </a:p>
          <a:p>
            <a:pPr marL="171450" indent="-171450">
              <a:buFont typeface="Wingdings" panose="05000000000000000000" pitchFamily="2" charset="2"/>
              <a:buChar char="ü"/>
            </a:pPr>
            <a:r>
              <a:rPr lang="en-US" baseline="0" dirty="0" smtClean="0"/>
              <a:t>The </a:t>
            </a:r>
            <a:r>
              <a:rPr lang="en-US" baseline="0" dirty="0" smtClean="0"/>
              <a:t>problem is measured to collect data on the starting point of the process and trying to determine the potential causes. Also, the problem is analyzed to determine the root causes of the wastage experienced within the system. </a:t>
            </a:r>
            <a:endParaRPr lang="en-US" baseline="0" dirty="0" smtClean="0"/>
          </a:p>
          <a:p>
            <a:pPr marL="171450" indent="-171450">
              <a:buFont typeface="Wingdings" panose="05000000000000000000" pitchFamily="2" charset="2"/>
              <a:buChar char="ü"/>
            </a:pPr>
            <a:r>
              <a:rPr lang="en-US" baseline="0" dirty="0" smtClean="0"/>
              <a:t>Besides</a:t>
            </a:r>
            <a:r>
              <a:rPr lang="en-US" baseline="0" dirty="0" smtClean="0"/>
              <a:t>, the system is improved by brainstorming multiple solutions and selecting the best one (Go Lean Six Sigma, n. d). Lastly, the system is controlled to by consistently monitoring it to ensure that </a:t>
            </a:r>
            <a:r>
              <a:rPr lang="en-US" baseline="0" dirty="0" err="1" smtClean="0"/>
              <a:t>iy</a:t>
            </a:r>
            <a:r>
              <a:rPr lang="en-US" baseline="0" dirty="0" smtClean="0"/>
              <a:t> is working properly.</a:t>
            </a:r>
            <a:endParaRPr lang="en-US" dirty="0"/>
          </a:p>
        </p:txBody>
      </p:sp>
      <p:sp>
        <p:nvSpPr>
          <p:cNvPr id="4" name="Slide Number Placeholder 3"/>
          <p:cNvSpPr>
            <a:spLocks noGrp="1"/>
          </p:cNvSpPr>
          <p:nvPr>
            <p:ph type="sldNum" sz="quarter" idx="10"/>
          </p:nvPr>
        </p:nvSpPr>
        <p:spPr/>
        <p:txBody>
          <a:bodyPr/>
          <a:lstStyle/>
          <a:p>
            <a:fld id="{AD6303F3-99A9-4582-B119-2B58F6F62CC5}" type="slidenum">
              <a:rPr lang="en-US" smtClean="0"/>
              <a:t>2</a:t>
            </a:fld>
            <a:endParaRPr lang="en-US"/>
          </a:p>
        </p:txBody>
      </p:sp>
    </p:spTree>
    <p:extLst>
      <p:ext uri="{BB962C8B-B14F-4D97-AF65-F5344CB8AC3E}">
        <p14:creationId xmlns:p14="http://schemas.microsoft.com/office/powerpoint/2010/main" val="1378006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The system should </a:t>
            </a:r>
            <a:r>
              <a:rPr lang="en-US" baseline="0" dirty="0" smtClean="0"/>
              <a:t>be strategically planned to ensure that performance levels are maintained and adjusts depending on the customer needs. </a:t>
            </a:r>
            <a:endParaRPr lang="en-US" baseline="0" dirty="0" smtClean="0"/>
          </a:p>
          <a:p>
            <a:pPr marL="171450" indent="-171450">
              <a:buFont typeface="Wingdings" panose="05000000000000000000" pitchFamily="2" charset="2"/>
              <a:buChar char="ü"/>
            </a:pPr>
            <a:r>
              <a:rPr lang="en-US" baseline="0" dirty="0" smtClean="0"/>
              <a:t>The </a:t>
            </a:r>
            <a:r>
              <a:rPr lang="en-US" baseline="0" dirty="0" smtClean="0"/>
              <a:t>defects should be identified and analyzed to determine its severity as well as the impact on performance. Also, the system should have the capacity to mitigate high-level risks effectively. </a:t>
            </a:r>
            <a:endParaRPr lang="en-US" baseline="0" dirty="0" smtClean="0"/>
          </a:p>
          <a:p>
            <a:pPr marL="171450" indent="-171450">
              <a:buFont typeface="Wingdings" panose="05000000000000000000" pitchFamily="2" charset="2"/>
              <a:buChar char="ü"/>
            </a:pPr>
            <a:r>
              <a:rPr lang="en-US" baseline="0" dirty="0" smtClean="0"/>
              <a:t>Lastly</a:t>
            </a:r>
            <a:r>
              <a:rPr lang="en-US" baseline="0" dirty="0" smtClean="0"/>
              <a:t>, the team is trained to ensure that the system performs optimally with minimal amounts of input. </a:t>
            </a:r>
            <a:endParaRPr lang="en-US" dirty="0"/>
          </a:p>
        </p:txBody>
      </p:sp>
      <p:sp>
        <p:nvSpPr>
          <p:cNvPr id="4" name="Slide Number Placeholder 3"/>
          <p:cNvSpPr>
            <a:spLocks noGrp="1"/>
          </p:cNvSpPr>
          <p:nvPr>
            <p:ph type="sldNum" sz="quarter" idx="10"/>
          </p:nvPr>
        </p:nvSpPr>
        <p:spPr/>
        <p:txBody>
          <a:bodyPr/>
          <a:lstStyle/>
          <a:p>
            <a:fld id="{AD6303F3-99A9-4582-B119-2B58F6F62CC5}" type="slidenum">
              <a:rPr lang="en-US" smtClean="0"/>
              <a:t>3</a:t>
            </a:fld>
            <a:endParaRPr lang="en-US"/>
          </a:p>
        </p:txBody>
      </p:sp>
    </p:spTree>
    <p:extLst>
      <p:ext uri="{BB962C8B-B14F-4D97-AF65-F5344CB8AC3E}">
        <p14:creationId xmlns:p14="http://schemas.microsoft.com/office/powerpoint/2010/main" val="2405793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4258602E-2900-4B8A-9E19-73AEAC7F706D}" type="datetimeFigureOut">
              <a:rPr lang="en-US" smtClean="0"/>
              <a:t>3/18/2019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1DA2EB4E-B7C1-4951-B7DC-BEDEE93DB4A4}"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58602E-2900-4B8A-9E19-73AEAC7F706D}"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58602E-2900-4B8A-9E19-73AEAC7F706D}"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4258602E-2900-4B8A-9E19-73AEAC7F706D}" type="datetimeFigureOut">
              <a:rPr lang="en-US" smtClean="0"/>
              <a:t>3/18/2019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A2EB4E-B7C1-4951-B7DC-BEDEE93DB4A4}"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258602E-2900-4B8A-9E19-73AEAC7F706D}" type="datetimeFigureOut">
              <a:rPr lang="en-US" smtClean="0"/>
              <a:t>3/18/2019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58602E-2900-4B8A-9E19-73AEAC7F706D}" type="datetimeFigureOut">
              <a:rPr lang="en-US" smtClean="0"/>
              <a:t>3/18/2019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8602E-2900-4B8A-9E19-73AEAC7F706D}" type="datetimeFigureOut">
              <a:rPr lang="en-US" smtClean="0"/>
              <a:t>3/18/2019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4258602E-2900-4B8A-9E19-73AEAC7F706D}" type="datetimeFigureOut">
              <a:rPr lang="en-US" smtClean="0"/>
              <a:t>3/18/2019</a:t>
            </a:fld>
            <a:endParaRPr lang="en-US"/>
          </a:p>
        </p:txBody>
      </p:sp>
      <p:sp>
        <p:nvSpPr>
          <p:cNvPr id="7" name="Slide Number Placeholder 6"/>
          <p:cNvSpPr>
            <a:spLocks noGrp="1"/>
          </p:cNvSpPr>
          <p:nvPr>
            <p:ph type="sldNum" sz="quarter" idx="12"/>
          </p:nvPr>
        </p:nvSpPr>
        <p:spPr/>
        <p:txBody>
          <a:bodyPr/>
          <a:lstStyle/>
          <a:p>
            <a:fld id="{1DA2EB4E-B7C1-4951-B7DC-BEDEE93DB4A4}"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58602E-2900-4B8A-9E19-73AEAC7F706D}" type="datetimeFigureOut">
              <a:rPr lang="en-US" smtClean="0"/>
              <a:t>3/18/2019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58602E-2900-4B8A-9E19-73AEAC7F706D}"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58602E-2900-4B8A-9E19-73AEAC7F706D}" type="datetimeFigureOut">
              <a:rPr lang="en-US" smtClean="0"/>
              <a:t>3/18/2019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A2EB4E-B7C1-4951-B7DC-BEDEE93DB4A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4258602E-2900-4B8A-9E19-73AEAC7F706D}" type="datetimeFigureOut">
              <a:rPr lang="en-US" smtClean="0"/>
              <a:t>3/18/2019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1DA2EB4E-B7C1-4951-B7DC-BEDEE93DB4A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goleansixsigma.com/dmaic-five-basic-phases-of-lean-six-sigm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Six Sigma Process</a:t>
            </a:r>
            <a:endParaRPr lang="en-US" dirty="0"/>
          </a:p>
        </p:txBody>
      </p:sp>
      <p:sp>
        <p:nvSpPr>
          <p:cNvPr id="3" name="Subtitle 2"/>
          <p:cNvSpPr>
            <a:spLocks noGrp="1"/>
          </p:cNvSpPr>
          <p:nvPr>
            <p:ph type="subTitle" idx="1"/>
          </p:nvPr>
        </p:nvSpPr>
        <p:spPr/>
        <p:txBody>
          <a:bodyPr/>
          <a:lstStyle/>
          <a:p>
            <a:r>
              <a:rPr lang="en-US" dirty="0" smtClean="0"/>
              <a:t>The Gap</a:t>
            </a:r>
            <a:endParaRPr lang="en-US" dirty="0"/>
          </a:p>
        </p:txBody>
      </p:sp>
    </p:spTree>
    <p:extLst>
      <p:ext uri="{BB962C8B-B14F-4D97-AF65-F5344CB8AC3E}">
        <p14:creationId xmlns:p14="http://schemas.microsoft.com/office/powerpoint/2010/main" val="282338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Necessary Steps</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Ø"/>
            </a:pPr>
            <a:r>
              <a:rPr lang="en-US" dirty="0" smtClean="0"/>
              <a:t>Defining the problems to be fixes using a high-level roadmap.</a:t>
            </a:r>
          </a:p>
          <a:p>
            <a:pPr>
              <a:buFont typeface="Wingdings" pitchFamily="2" charset="2"/>
              <a:buChar char="Ø"/>
            </a:pPr>
            <a:r>
              <a:rPr lang="en-US" dirty="0" smtClean="0"/>
              <a:t>Measuring the performance of the current process.</a:t>
            </a:r>
          </a:p>
          <a:p>
            <a:pPr>
              <a:buFont typeface="Wingdings" pitchFamily="2" charset="2"/>
              <a:buChar char="Ø"/>
            </a:pPr>
            <a:r>
              <a:rPr lang="en-US" dirty="0" smtClean="0"/>
              <a:t>Analyzing the problem to get to the root cause of the problem(Go Lean Six Sigma, n. d).</a:t>
            </a:r>
          </a:p>
          <a:p>
            <a:pPr>
              <a:buFont typeface="Wingdings" pitchFamily="2" charset="2"/>
              <a:buChar char="Ø"/>
            </a:pPr>
            <a:r>
              <a:rPr lang="en-US" dirty="0" smtClean="0"/>
              <a:t>Improving the system using holistic and elegant solutions.</a:t>
            </a:r>
          </a:p>
          <a:p>
            <a:pPr>
              <a:buFont typeface="Wingdings" pitchFamily="2" charset="2"/>
              <a:buChar char="Ø"/>
            </a:pPr>
            <a:r>
              <a:rPr lang="en-US" dirty="0" smtClean="0"/>
              <a:t>Controlling the system to ensure sustainability of gains.</a:t>
            </a:r>
            <a:endParaRPr lang="en-US" dirty="0"/>
          </a:p>
        </p:txBody>
      </p:sp>
    </p:spTree>
    <p:extLst>
      <p:ext uri="{BB962C8B-B14F-4D97-AF65-F5344CB8AC3E}">
        <p14:creationId xmlns:p14="http://schemas.microsoft.com/office/powerpoint/2010/main" val="743438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Defects’ Removal</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smtClean="0"/>
              <a:t>Creating robust design.</a:t>
            </a:r>
          </a:p>
          <a:p>
            <a:pPr>
              <a:buFont typeface="Wingdings" pitchFamily="2" charset="2"/>
              <a:buChar char="Ø"/>
            </a:pPr>
            <a:r>
              <a:rPr lang="en-US" dirty="0" smtClean="0"/>
              <a:t>Analyzing the effects.</a:t>
            </a:r>
          </a:p>
          <a:p>
            <a:pPr>
              <a:buFont typeface="Wingdings" pitchFamily="2" charset="2"/>
              <a:buChar char="Ø"/>
            </a:pPr>
            <a:r>
              <a:rPr lang="en-US" dirty="0" smtClean="0"/>
              <a:t>Assessing the reliability and capability of the system to remove the risk.</a:t>
            </a:r>
          </a:p>
          <a:p>
            <a:pPr>
              <a:buFont typeface="Wingdings" pitchFamily="2" charset="2"/>
              <a:buChar char="Ø"/>
            </a:pPr>
            <a:r>
              <a:rPr lang="en-US" dirty="0" smtClean="0"/>
              <a:t>Enhancing the performance of the system.</a:t>
            </a:r>
          </a:p>
          <a:p>
            <a:pPr>
              <a:buFont typeface="Wingdings" pitchFamily="2" charset="2"/>
              <a:buChar char="Ø"/>
            </a:pPr>
            <a:endParaRPr lang="en-US" dirty="0"/>
          </a:p>
        </p:txBody>
      </p:sp>
      <p:pic>
        <p:nvPicPr>
          <p:cNvPr id="1026" name="Picture 2" descr="C:\Users\User\Pictures\dm.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4143" y="4876800"/>
            <a:ext cx="632460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215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lstStyle/>
          <a:p>
            <a:pPr marL="0" indent="0">
              <a:buNone/>
            </a:pPr>
            <a:r>
              <a:rPr lang="en-US" dirty="0" smtClean="0"/>
              <a:t>Go Lean Six Sigma, DMAIC- The 5 phases of lean 	six sigma. Retrieved from</a:t>
            </a:r>
          </a:p>
          <a:p>
            <a:pPr marL="0" indent="0">
              <a:buNone/>
            </a:pPr>
            <a:r>
              <a:rPr lang="en-US" dirty="0" smtClean="0">
                <a:hlinkClick r:id="rId2"/>
              </a:rPr>
              <a:t>	https://goleansixsigma.com/dmaic-five-	basic-phases-of-lean-six-sigma/</a:t>
            </a:r>
            <a:endParaRPr lang="en-US" dirty="0" smtClean="0"/>
          </a:p>
          <a:p>
            <a:pPr marL="0" indent="0">
              <a:buNone/>
            </a:pPr>
            <a:endParaRPr lang="en-US" dirty="0"/>
          </a:p>
        </p:txBody>
      </p:sp>
    </p:spTree>
    <p:extLst>
      <p:ext uri="{BB962C8B-B14F-4D97-AF65-F5344CB8AC3E}">
        <p14:creationId xmlns:p14="http://schemas.microsoft.com/office/powerpoint/2010/main" val="28576590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68</TotalTime>
  <Words>289</Words>
  <Application>Microsoft Office PowerPoint</Application>
  <PresentationFormat>On-screen Show (4:3)</PresentationFormat>
  <Paragraphs>24</Paragraphs>
  <Slides>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Calibri</vt:lpstr>
      <vt:lpstr>Century Gothic</vt:lpstr>
      <vt:lpstr>Wingdings</vt:lpstr>
      <vt:lpstr>Wingdings 2</vt:lpstr>
      <vt:lpstr>Austin</vt:lpstr>
      <vt:lpstr>Six Sigma Process</vt:lpstr>
      <vt:lpstr>Necessary Steps</vt:lpstr>
      <vt:lpstr>Defects’ Removal</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Sigma Process</dc:title>
  <dc:creator>Windows User</dc:creator>
  <cp:lastModifiedBy>Windows User</cp:lastModifiedBy>
  <cp:revision>8</cp:revision>
  <dcterms:created xsi:type="dcterms:W3CDTF">2019-03-17T08:27:08Z</dcterms:created>
  <dcterms:modified xsi:type="dcterms:W3CDTF">2019-03-18T02:30:06Z</dcterms:modified>
</cp:coreProperties>
</file>